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30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304" r:id="rId16"/>
    <p:sldId id="270" r:id="rId17"/>
    <p:sldId id="271" r:id="rId18"/>
    <p:sldId id="284" r:id="rId19"/>
    <p:sldId id="272" r:id="rId20"/>
    <p:sldId id="274" r:id="rId21"/>
    <p:sldId id="278" r:id="rId22"/>
    <p:sldId id="280" r:id="rId23"/>
    <p:sldId id="282" r:id="rId24"/>
    <p:sldId id="285" r:id="rId25"/>
    <p:sldId id="286" r:id="rId26"/>
    <p:sldId id="287" r:id="rId27"/>
    <p:sldId id="291" r:id="rId28"/>
    <p:sldId id="292" r:id="rId29"/>
    <p:sldId id="312" r:id="rId30"/>
    <p:sldId id="313" r:id="rId31"/>
    <p:sldId id="293" r:id="rId32"/>
    <p:sldId id="294" r:id="rId33"/>
    <p:sldId id="295" r:id="rId34"/>
    <p:sldId id="296" r:id="rId35"/>
    <p:sldId id="298" r:id="rId36"/>
    <p:sldId id="299" r:id="rId37"/>
    <p:sldId id="306" r:id="rId38"/>
    <p:sldId id="307" r:id="rId39"/>
    <p:sldId id="308" r:id="rId40"/>
    <p:sldId id="300" r:id="rId41"/>
    <p:sldId id="277" r:id="rId42"/>
    <p:sldId id="305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6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614CC-BEF3-4CF3-881B-02A3A676B91A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4C822-0353-4B80-A46C-48AD2C9515E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14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Surfcae</a:t>
            </a:r>
            <a:r>
              <a:rPr lang="en-US" dirty="0" smtClean="0"/>
              <a:t> lesion &lt; 15 mm cortex 10Mhz,</a:t>
            </a:r>
            <a:r>
              <a:rPr lang="en-US" baseline="0" dirty="0" smtClean="0"/>
              <a:t> Focus 20 mm, depth 40 mm max….</a:t>
            </a:r>
          </a:p>
          <a:p>
            <a:r>
              <a:rPr lang="en-US" baseline="0" dirty="0" smtClean="0"/>
              <a:t>Deep lesion 5 </a:t>
            </a:r>
            <a:r>
              <a:rPr lang="en-US" baseline="0" dirty="0" err="1" smtClean="0"/>
              <a:t>Mhz</a:t>
            </a:r>
            <a:r>
              <a:rPr lang="en-US" baseline="0" dirty="0" smtClean="0"/>
              <a:t>, Focus 50 mm, depth 70 mm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4C822-0353-4B80-A46C-48AD2C9515EC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4C822-0353-4B80-A46C-48AD2C9515EC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4C822-0353-4B80-A46C-48AD2C9515EC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Inhomogenous</a:t>
            </a:r>
            <a:r>
              <a:rPr lang="en-US" dirty="0" smtClean="0"/>
              <a:t>- with different</a:t>
            </a:r>
            <a:r>
              <a:rPr lang="en-US" baseline="0" dirty="0" smtClean="0"/>
              <a:t> echoic parts- high grade </a:t>
            </a:r>
            <a:r>
              <a:rPr lang="en-US" baseline="0" dirty="0" err="1" smtClean="0"/>
              <a:t>gliomas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4C822-0353-4B80-A46C-48AD2C9515EC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4C822-0353-4B80-A46C-48AD2C9515EC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BB08188-828F-406E-A3E7-5F573AEA3956}" type="datetimeFigureOut">
              <a:rPr lang="en-IN" smtClean="0"/>
              <a:pPr/>
              <a:t>23-11-2013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E6EAF89-C206-4198-898D-979B8C919F6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INTRAOPERATIVE ULTRASOUND IN NEUROSURGERY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Terminology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49424"/>
            <a:ext cx="8219256" cy="4347928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762000"/>
          </a:sp3d>
        </p:spPr>
        <p:txBody>
          <a:bodyPr/>
          <a:lstStyle/>
          <a:p>
            <a:pPr>
              <a:buNone/>
            </a:pPr>
            <a:r>
              <a:rPr lang="en-US" dirty="0" smtClean="0"/>
              <a:t>2. Homogeneity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Homogenous- low grade </a:t>
            </a:r>
            <a:r>
              <a:rPr lang="en-US" dirty="0" err="1" smtClean="0"/>
              <a:t>gliomas</a:t>
            </a:r>
            <a:endParaRPr lang="en-US" dirty="0" smtClean="0"/>
          </a:p>
          <a:p>
            <a:pPr>
              <a:buNone/>
            </a:pPr>
            <a:r>
              <a:rPr lang="en-US" sz="2400" dirty="0" smtClean="0"/>
              <a:t> Inhomogeneous -  high grade </a:t>
            </a:r>
            <a:r>
              <a:rPr lang="en-US" sz="2400" dirty="0" err="1" smtClean="0"/>
              <a:t>glioma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 Demarcation </a:t>
            </a:r>
          </a:p>
          <a:p>
            <a:pPr>
              <a:buNone/>
            </a:pPr>
            <a:r>
              <a:rPr lang="en-US" sz="2400" dirty="0" smtClean="0"/>
              <a:t>Infiltrative v/s Non infiltrative tumors and extent of resection.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Artifacts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91264" cy="4248472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BLURRED IMAGE</a:t>
            </a:r>
          </a:p>
          <a:p>
            <a:pPr>
              <a:buNone/>
            </a:pPr>
            <a:r>
              <a:rPr lang="en-US" sz="2000" dirty="0" smtClean="0"/>
              <a:t>Source: Bubbles trapped at contact surfaces</a:t>
            </a:r>
          </a:p>
          <a:p>
            <a:pPr marL="624078" indent="-514350">
              <a:buAutoNum type="arabicPeriod"/>
            </a:pPr>
            <a:r>
              <a:rPr lang="en-US" sz="2000" dirty="0" smtClean="0"/>
              <a:t>Brain- sheath</a:t>
            </a:r>
          </a:p>
          <a:p>
            <a:pPr marL="624078" indent="-514350">
              <a:buAutoNum type="arabicPeriod"/>
            </a:pPr>
            <a:r>
              <a:rPr lang="en-US" sz="2000" dirty="0" smtClean="0"/>
              <a:t> sheath- probe interface  </a:t>
            </a:r>
          </a:p>
          <a:p>
            <a:pPr marL="624078" indent="-514350"/>
            <a:endParaRPr lang="en-US" dirty="0" smtClean="0"/>
          </a:p>
          <a:p>
            <a:pPr marL="624078" indent="-514350"/>
            <a:r>
              <a:rPr lang="en-US" dirty="0" smtClean="0"/>
              <a:t>REVERBERATIONS</a:t>
            </a:r>
          </a:p>
          <a:p>
            <a:pPr marL="624078" indent="-514350">
              <a:buNone/>
            </a:pPr>
            <a:r>
              <a:rPr lang="en-US" sz="2000" dirty="0" smtClean="0"/>
              <a:t>Source: brain spatulas, </a:t>
            </a:r>
          </a:p>
          <a:p>
            <a:pPr marL="624078" indent="-514350"/>
            <a:endParaRPr lang="en-US" dirty="0" smtClean="0"/>
          </a:p>
          <a:p>
            <a:pPr marL="624078" indent="-514350"/>
            <a:r>
              <a:rPr lang="en-US" dirty="0" smtClean="0"/>
              <a:t>SHADOWING</a:t>
            </a:r>
          </a:p>
          <a:p>
            <a:pPr marL="624078" indent="-514350">
              <a:buNone/>
            </a:pPr>
            <a:r>
              <a:rPr lang="en-US" sz="2000" dirty="0" smtClean="0"/>
              <a:t>Source: calcifications </a:t>
            </a:r>
          </a:p>
          <a:p>
            <a:pPr marL="624078" indent="-514350"/>
            <a:endParaRPr lang="en-US" dirty="0" smtClean="0"/>
          </a:p>
          <a:p>
            <a:pPr marL="624078" indent="-514350"/>
            <a:r>
              <a:rPr lang="en-US" dirty="0" smtClean="0"/>
              <a:t>Increased ECHOGENICITY</a:t>
            </a:r>
          </a:p>
          <a:p>
            <a:pPr marL="624078" indent="-514350">
              <a:buNone/>
            </a:pPr>
            <a:r>
              <a:rPr lang="en-US" sz="2000" dirty="0" smtClean="0"/>
              <a:t>Source: cysts in front of structures</a:t>
            </a:r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467544" y="1988840"/>
            <a:ext cx="8208912" cy="1224136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467544" y="3284984"/>
            <a:ext cx="8208912" cy="936104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467544" y="4293096"/>
            <a:ext cx="8208912" cy="864096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467544" y="5229200"/>
            <a:ext cx="8208912" cy="936104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Transducers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19256" cy="3699856"/>
          </a:xfrm>
          <a:solidFill>
            <a:schemeClr val="accent4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Linear array and Convex array- Not useful</a:t>
            </a:r>
          </a:p>
          <a:p>
            <a:pPr>
              <a:buNone/>
            </a:pPr>
            <a:r>
              <a:rPr lang="en-US" dirty="0" smtClean="0"/>
              <a:t>(convex interface and poor resolution)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Phased array- widely used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BEST-  small phased rectangular acoustic lens and area of contact 20-25 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Transducers- suited in </a:t>
            </a:r>
            <a:r>
              <a:rPr lang="en-US" dirty="0" err="1" smtClean="0"/>
              <a:t>NSx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4114800" cy="2763752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Phased array</a:t>
            </a:r>
          </a:p>
          <a:p>
            <a:endParaRPr lang="en-US" dirty="0" smtClean="0"/>
          </a:p>
          <a:p>
            <a:r>
              <a:rPr lang="en-US" dirty="0" err="1" smtClean="0"/>
              <a:t>Burrhole</a:t>
            </a:r>
            <a:r>
              <a:rPr lang="en-US" dirty="0" smtClean="0"/>
              <a:t> transducer</a:t>
            </a:r>
          </a:p>
          <a:p>
            <a:endParaRPr lang="en-US" dirty="0" smtClean="0"/>
          </a:p>
          <a:p>
            <a:r>
              <a:rPr lang="en-US" dirty="0" smtClean="0"/>
              <a:t>Convex array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Sterilization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19256" cy="2259696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Not suited</a:t>
            </a:r>
          </a:p>
          <a:p>
            <a:endParaRPr lang="en-US" dirty="0" smtClean="0"/>
          </a:p>
          <a:p>
            <a:r>
              <a:rPr lang="en-US" dirty="0" smtClean="0"/>
              <a:t>Sterile sheath to be used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Getting started</a:t>
            </a:r>
            <a:endParaRPr lang="en-IN" dirty="0"/>
          </a:p>
        </p:txBody>
      </p:sp>
      <p:pic>
        <p:nvPicPr>
          <p:cNvPr id="6146" name="Picture 2" descr="C:\Users\Dr Manoj Phalak\Downloads\2012-09-03 16.52.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5765800" cy="43243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88224" y="2708920"/>
            <a:ext cx="2555776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First locate </a:t>
            </a:r>
            <a:r>
              <a:rPr lang="en-US" dirty="0" err="1" smtClean="0"/>
              <a:t>sulci</a:t>
            </a:r>
            <a:r>
              <a:rPr lang="en-US" dirty="0" smtClean="0"/>
              <a:t>/</a:t>
            </a:r>
            <a:r>
              <a:rPr lang="en-US" dirty="0" err="1" smtClean="0"/>
              <a:t>interhemispheric</a:t>
            </a:r>
            <a:r>
              <a:rPr lang="en-US" dirty="0" smtClean="0"/>
              <a:t> fissure to gain orientation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Applications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Mass Lesions localization</a:t>
            </a:r>
          </a:p>
          <a:p>
            <a:r>
              <a:rPr lang="en-US" dirty="0" smtClean="0"/>
              <a:t>Inflammatory and Infectious disorders</a:t>
            </a:r>
          </a:p>
          <a:p>
            <a:r>
              <a:rPr lang="en-US" dirty="0" smtClean="0"/>
              <a:t>AVM</a:t>
            </a:r>
          </a:p>
          <a:p>
            <a:r>
              <a:rPr lang="en-US" dirty="0" err="1" smtClean="0"/>
              <a:t>Burrhole</a:t>
            </a:r>
            <a:r>
              <a:rPr lang="en-US" dirty="0" smtClean="0"/>
              <a:t> /guided biopsies</a:t>
            </a:r>
          </a:p>
          <a:p>
            <a:r>
              <a:rPr lang="en-US" dirty="0" smtClean="0"/>
              <a:t>VP shunt</a:t>
            </a:r>
          </a:p>
          <a:p>
            <a:r>
              <a:rPr lang="en-US" dirty="0" smtClean="0"/>
              <a:t>Aneurysm</a:t>
            </a:r>
          </a:p>
          <a:p>
            <a:r>
              <a:rPr lang="en-US" dirty="0" err="1" smtClean="0"/>
              <a:t>Neuronavigation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en-US" dirty="0" smtClean="0"/>
              <a:t>MASS LESION LOCALISATION- cranial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All tumors Hyper echoic, </a:t>
            </a:r>
          </a:p>
          <a:p>
            <a:pPr>
              <a:buNone/>
            </a:pPr>
            <a:r>
              <a:rPr lang="en-US" dirty="0" smtClean="0"/>
              <a:t>except- cystic components and Lymphoma(</a:t>
            </a:r>
            <a:r>
              <a:rPr lang="en-US" dirty="0" err="1" smtClean="0"/>
              <a:t>iso</a:t>
            </a:r>
            <a:r>
              <a:rPr lang="en-US" dirty="0" smtClean="0"/>
              <a:t> to hypo echoic)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Surrounding parenchyma and </a:t>
            </a:r>
            <a:r>
              <a:rPr lang="en-US" dirty="0" err="1" smtClean="0"/>
              <a:t>vasogenic</a:t>
            </a:r>
            <a:r>
              <a:rPr lang="en-US" dirty="0" smtClean="0"/>
              <a:t> edema – relatively </a:t>
            </a:r>
            <a:r>
              <a:rPr lang="en-US" dirty="0" err="1" smtClean="0"/>
              <a:t>hypoehoic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PITFALLS- Chronic edema /radiation changes may change </a:t>
            </a:r>
            <a:r>
              <a:rPr lang="en-US" dirty="0" err="1" smtClean="0"/>
              <a:t>echogenicity</a:t>
            </a:r>
            <a:r>
              <a:rPr lang="en-US" dirty="0" smtClean="0"/>
              <a:t>. Wrong orientation over </a:t>
            </a:r>
            <a:r>
              <a:rPr lang="en-US" dirty="0" err="1" smtClean="0"/>
              <a:t>gyrus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Cranial 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Resection control</a:t>
            </a:r>
          </a:p>
          <a:p>
            <a:r>
              <a:rPr lang="en-US" dirty="0" smtClean="0"/>
              <a:t>To delineate tumor </a:t>
            </a:r>
            <a:r>
              <a:rPr lang="en-US" dirty="0" err="1" smtClean="0"/>
              <a:t>vascularity</a:t>
            </a:r>
            <a:endParaRPr lang="en-US" dirty="0" smtClean="0"/>
          </a:p>
          <a:p>
            <a:r>
              <a:rPr lang="en-US" dirty="0" smtClean="0"/>
              <a:t>Localizing site for </a:t>
            </a:r>
            <a:r>
              <a:rPr lang="en-US" dirty="0" err="1" smtClean="0"/>
              <a:t>biospy</a:t>
            </a:r>
            <a:endParaRPr lang="en-US" dirty="0" smtClean="0"/>
          </a:p>
          <a:p>
            <a:r>
              <a:rPr lang="en-US" dirty="0" smtClean="0"/>
              <a:t>Minimally invasive hematoma drainage</a:t>
            </a:r>
          </a:p>
          <a:p>
            <a:r>
              <a:rPr lang="en-US" dirty="0" smtClean="0"/>
              <a:t>Aspiration of abscess and cysts</a:t>
            </a:r>
          </a:p>
          <a:p>
            <a:r>
              <a:rPr lang="en-US" dirty="0" smtClean="0"/>
              <a:t>Patency of arterial bypasses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en-US" dirty="0" smtClean="0"/>
              <a:t>MASS LESION LOCALISATION- cranial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Vascularity</a:t>
            </a:r>
            <a:r>
              <a:rPr lang="en-US" dirty="0" smtClean="0"/>
              <a:t> assessment- </a:t>
            </a:r>
            <a:r>
              <a:rPr lang="en-US" dirty="0" err="1" smtClean="0"/>
              <a:t>Colour</a:t>
            </a:r>
            <a:r>
              <a:rPr lang="en-US" dirty="0" smtClean="0"/>
              <a:t> duplex </a:t>
            </a:r>
            <a:r>
              <a:rPr lang="en-US" dirty="0" err="1" smtClean="0"/>
              <a:t>sonography</a:t>
            </a:r>
            <a:r>
              <a:rPr lang="en-US" dirty="0" smtClean="0"/>
              <a:t> – B mode with color mode</a:t>
            </a:r>
          </a:p>
          <a:p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638132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grade </a:t>
            </a:r>
            <a:r>
              <a:rPr lang="en-US" dirty="0" err="1" smtClean="0"/>
              <a:t>glioma</a:t>
            </a:r>
            <a:r>
              <a:rPr lang="en-US" dirty="0" smtClean="0"/>
              <a:t>, in relation to vessels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MYTHS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Image  Quality:  ?inferior to MR</a:t>
            </a:r>
          </a:p>
          <a:p>
            <a:r>
              <a:rPr lang="en-US" dirty="0" smtClean="0"/>
              <a:t>Minimally invasive surgery incompatible: ?need for bigger craniotomies</a:t>
            </a:r>
          </a:p>
          <a:p>
            <a:r>
              <a:rPr lang="en-US" dirty="0" smtClean="0"/>
              <a:t>No use at end of surgery?, decline in image quality</a:t>
            </a:r>
          </a:p>
          <a:p>
            <a:r>
              <a:rPr lang="en-US" dirty="0" smtClean="0"/>
              <a:t>US interpretation ?difficult than MR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Resection control 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2348880"/>
            <a:ext cx="2376264" cy="25853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Thalamic tumor in </a:t>
            </a:r>
            <a:r>
              <a:rPr lang="en-US" dirty="0" err="1" smtClean="0"/>
              <a:t>sagittal</a:t>
            </a:r>
            <a:r>
              <a:rPr lang="en-US" dirty="0" smtClean="0"/>
              <a:t> and coronal planes, with gradual excision. At end of resection residual seen And  was </a:t>
            </a:r>
            <a:r>
              <a:rPr lang="en-US" dirty="0" err="1" smtClean="0"/>
              <a:t>resected</a:t>
            </a:r>
            <a:r>
              <a:rPr lang="en-US" dirty="0" smtClean="0"/>
              <a:t> further to achieve </a:t>
            </a:r>
            <a:r>
              <a:rPr lang="en-US" dirty="0" err="1" smtClean="0"/>
              <a:t>sonograhic</a:t>
            </a:r>
            <a:r>
              <a:rPr lang="en-US" dirty="0" smtClean="0"/>
              <a:t> total excision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MASS LESION LOCALISATION- Spinal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2818656" cy="4369672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Normal spine</a:t>
            </a:r>
          </a:p>
          <a:p>
            <a:pPr>
              <a:buFontTx/>
              <a:buChar char="-"/>
            </a:pPr>
            <a:r>
              <a:rPr lang="en-US" dirty="0" smtClean="0"/>
              <a:t>Dura: </a:t>
            </a:r>
            <a:r>
              <a:rPr lang="en-US" dirty="0" err="1" smtClean="0"/>
              <a:t>Echogenic</a:t>
            </a:r>
            <a:r>
              <a:rPr lang="en-US" dirty="0" smtClean="0"/>
              <a:t> ring with surrounding anechoic CSF</a:t>
            </a:r>
          </a:p>
          <a:p>
            <a:pPr>
              <a:buFontTx/>
              <a:buChar char="-"/>
            </a:pPr>
            <a:r>
              <a:rPr lang="en-IN" dirty="0" smtClean="0"/>
              <a:t>Spinal cord: homogeneous low-level echoes, demarcated from CSF by bright </a:t>
            </a:r>
            <a:r>
              <a:rPr lang="en-IN" dirty="0" err="1" smtClean="0"/>
              <a:t>echogenic</a:t>
            </a:r>
            <a:r>
              <a:rPr lang="en-IN" dirty="0" smtClean="0"/>
              <a:t> line</a:t>
            </a:r>
          </a:p>
          <a:p>
            <a:pPr>
              <a:buFontTx/>
              <a:buChar char="-"/>
            </a:pPr>
            <a:r>
              <a:rPr lang="en-IN" dirty="0" smtClean="0"/>
              <a:t>Central canal: </a:t>
            </a:r>
            <a:r>
              <a:rPr lang="en-IN" dirty="0" err="1" smtClean="0"/>
              <a:t>echogenic</a:t>
            </a:r>
            <a:r>
              <a:rPr lang="en-IN" dirty="0" smtClean="0"/>
              <a:t> structure</a:t>
            </a:r>
          </a:p>
          <a:p>
            <a:pPr>
              <a:buFontTx/>
              <a:buChar char="-"/>
            </a:pPr>
            <a:r>
              <a:rPr lang="en-US" dirty="0" smtClean="0"/>
              <a:t>Nerve roots: </a:t>
            </a:r>
            <a:r>
              <a:rPr lang="en-US" dirty="0" err="1" smtClean="0"/>
              <a:t>echogenic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MASS LESION LOCALISATION- Spinal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Mass Lesions characteristics: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Cyst/</a:t>
            </a:r>
            <a:r>
              <a:rPr lang="en-US" dirty="0" err="1" smtClean="0"/>
              <a:t>syrinx</a:t>
            </a:r>
            <a:r>
              <a:rPr lang="en-US" dirty="0" smtClean="0"/>
              <a:t>- anechoic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IM tumor- complex cystic and solid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IM </a:t>
            </a:r>
            <a:r>
              <a:rPr lang="en-US" dirty="0" err="1" smtClean="0"/>
              <a:t>neoplasms</a:t>
            </a:r>
            <a:r>
              <a:rPr lang="en-US" dirty="0" smtClean="0"/>
              <a:t> - </a:t>
            </a:r>
            <a:r>
              <a:rPr lang="en-US" dirty="0" err="1" smtClean="0"/>
              <a:t>inhomogenous</a:t>
            </a:r>
            <a:r>
              <a:rPr lang="en-US" dirty="0" smtClean="0"/>
              <a:t> </a:t>
            </a:r>
            <a:r>
              <a:rPr lang="en-US" dirty="0" err="1" smtClean="0"/>
              <a:t>hyperechoic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(</a:t>
            </a:r>
            <a:r>
              <a:rPr lang="en-US" dirty="0" err="1" smtClean="0"/>
              <a:t>glioma</a:t>
            </a:r>
            <a:r>
              <a:rPr lang="en-US" dirty="0" smtClean="0"/>
              <a:t>, metastases)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Calcifications enhance </a:t>
            </a:r>
            <a:r>
              <a:rPr lang="en-US" dirty="0" err="1" smtClean="0"/>
              <a:t>echogenicity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(</a:t>
            </a:r>
            <a:r>
              <a:rPr lang="en-US" dirty="0" err="1" smtClean="0"/>
              <a:t>ependymoma</a:t>
            </a:r>
            <a:r>
              <a:rPr lang="en-US" dirty="0" smtClean="0"/>
              <a:t>, </a:t>
            </a:r>
            <a:r>
              <a:rPr lang="en-US" dirty="0" err="1" smtClean="0"/>
              <a:t>astrocytoma</a:t>
            </a:r>
            <a:r>
              <a:rPr lang="en-US" dirty="0" smtClean="0"/>
              <a:t>, </a:t>
            </a:r>
            <a:r>
              <a:rPr lang="en-US" dirty="0" err="1" smtClean="0"/>
              <a:t>dermoid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MASS LESION LOCALISATION- Spinal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buNone/>
            </a:pPr>
            <a:r>
              <a:rPr lang="en-US" dirty="0" smtClean="0"/>
              <a:t>Mass Lesions characteristics: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IN" dirty="0" smtClean="0"/>
              <a:t> Focal cord expansion and obliteration of the</a:t>
            </a:r>
          </a:p>
          <a:p>
            <a:pPr>
              <a:buNone/>
            </a:pPr>
            <a:r>
              <a:rPr lang="en-IN" dirty="0" smtClean="0"/>
              <a:t>   central canal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en-IN" dirty="0" err="1" smtClean="0"/>
              <a:t>Extramedullary</a:t>
            </a:r>
            <a:r>
              <a:rPr lang="en-IN" dirty="0" smtClean="0"/>
              <a:t> lesions are generally hyper-echoic (disk, hematoma, </a:t>
            </a:r>
            <a:r>
              <a:rPr lang="en-IN" dirty="0" err="1" smtClean="0"/>
              <a:t>meningioma</a:t>
            </a:r>
            <a:r>
              <a:rPr lang="en-IN" dirty="0" smtClean="0"/>
              <a:t>, </a:t>
            </a:r>
            <a:r>
              <a:rPr lang="en-IN" dirty="0" err="1" smtClean="0"/>
              <a:t>neurofibroma</a:t>
            </a:r>
            <a:r>
              <a:rPr lang="en-IN" dirty="0" smtClean="0"/>
              <a:t>, bone , cyst abscess)</a:t>
            </a: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Spinal 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err="1" smtClean="0"/>
              <a:t>Syrinx</a:t>
            </a:r>
            <a:r>
              <a:rPr lang="en-US" dirty="0" smtClean="0"/>
              <a:t>-  localize site of needle insertion/ perforation</a:t>
            </a:r>
          </a:p>
          <a:p>
            <a:endParaRPr lang="en-US" dirty="0" smtClean="0"/>
          </a:p>
          <a:p>
            <a:r>
              <a:rPr lang="en-US" dirty="0" smtClean="0"/>
              <a:t>Tumor biopsy </a:t>
            </a:r>
          </a:p>
          <a:p>
            <a:endParaRPr lang="en-US" dirty="0" smtClean="0"/>
          </a:p>
          <a:p>
            <a:r>
              <a:rPr lang="en-US" dirty="0" err="1" smtClean="0"/>
              <a:t>Myelotomy</a:t>
            </a:r>
            <a:r>
              <a:rPr lang="en-US" dirty="0" smtClean="0"/>
              <a:t> in </a:t>
            </a:r>
            <a:r>
              <a:rPr lang="en-US" dirty="0" err="1" smtClean="0"/>
              <a:t>avascular</a:t>
            </a:r>
            <a:r>
              <a:rPr lang="en-US" dirty="0" smtClean="0"/>
              <a:t> planes</a:t>
            </a:r>
          </a:p>
          <a:p>
            <a:endParaRPr lang="en-US" dirty="0" smtClean="0"/>
          </a:p>
          <a:p>
            <a:r>
              <a:rPr lang="en-US" dirty="0" smtClean="0"/>
              <a:t>Tumor resection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43000"/>
            <a:ext cx="5040560" cy="989856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err="1" smtClean="0"/>
              <a:t>Neuronavigation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204864"/>
            <a:ext cx="5040560" cy="452431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3D USG : </a:t>
            </a:r>
            <a:r>
              <a:rPr lang="en-IN" sz="2400" dirty="0" smtClean="0"/>
              <a:t>By tilting the ultrasound probe over the area of interest, a collection of 2D ultrasound images is acquired, forming a 3D ultrasound image volume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IN" sz="2400" dirty="0" smtClean="0"/>
              <a:t> Camera indentifies position of the patient reference frame and the US probe and enables display with corresponding </a:t>
            </a:r>
            <a:r>
              <a:rPr lang="en-IN" sz="2400" dirty="0" err="1" smtClean="0"/>
              <a:t>preop</a:t>
            </a:r>
            <a:r>
              <a:rPr lang="en-IN" sz="2400" dirty="0" smtClean="0"/>
              <a:t> MR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Time taken ~ 1 min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err="1" smtClean="0"/>
              <a:t>Neuronavigation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896544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Accuracy of 3D US</a:t>
            </a:r>
          </a:p>
          <a:p>
            <a:pPr>
              <a:buFontTx/>
              <a:buChar char="-"/>
            </a:pPr>
            <a:r>
              <a:rPr lang="en-US" dirty="0" err="1" smtClean="0"/>
              <a:t>Preop</a:t>
            </a:r>
            <a:r>
              <a:rPr lang="en-US" dirty="0" smtClean="0"/>
              <a:t> MR may not predict </a:t>
            </a:r>
            <a:r>
              <a:rPr lang="en-US" dirty="0" err="1" smtClean="0"/>
              <a:t>intraop</a:t>
            </a:r>
            <a:r>
              <a:rPr lang="en-US" dirty="0" smtClean="0"/>
              <a:t> brain shifts</a:t>
            </a:r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Image to patient registration is not needed for navigation based on intra-operative US </a:t>
            </a:r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Acquisition is performed in the same coordinate system as navigation is executed. </a:t>
            </a:r>
          </a:p>
          <a:p>
            <a:pPr>
              <a:buFontTx/>
              <a:buChar char="-"/>
            </a:pPr>
            <a:endParaRPr lang="en-IN" dirty="0" smtClean="0"/>
          </a:p>
          <a:p>
            <a:pPr>
              <a:buFontTx/>
              <a:buChar char="-"/>
            </a:pPr>
            <a:r>
              <a:rPr lang="en-IN" dirty="0" smtClean="0"/>
              <a:t>New 3D images can be acquired in order to compensate for brain shift</a:t>
            </a:r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Other procedures : Biopsy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Free hand</a:t>
            </a:r>
          </a:p>
          <a:p>
            <a:endParaRPr lang="en-US" dirty="0" smtClean="0"/>
          </a:p>
          <a:p>
            <a:r>
              <a:rPr lang="en-US" dirty="0" smtClean="0"/>
              <a:t>USG transducer mounted </a:t>
            </a:r>
            <a:r>
              <a:rPr lang="en-US" dirty="0" err="1" smtClean="0"/>
              <a:t>biospy</a:t>
            </a:r>
            <a:r>
              <a:rPr lang="en-US" dirty="0" smtClean="0"/>
              <a:t> probe</a:t>
            </a:r>
          </a:p>
          <a:p>
            <a:endParaRPr lang="en-US" dirty="0" smtClean="0"/>
          </a:p>
          <a:p>
            <a:r>
              <a:rPr lang="en-US" dirty="0" smtClean="0"/>
              <a:t>Diagnostic yields of 85-100% reported in literature- </a:t>
            </a:r>
          </a:p>
          <a:p>
            <a:endParaRPr lang="en-US" dirty="0" smtClean="0"/>
          </a:p>
          <a:p>
            <a:r>
              <a:rPr lang="en-US" dirty="0" smtClean="0"/>
              <a:t>Depth and nature of pathology</a:t>
            </a:r>
          </a:p>
          <a:p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 err="1" smtClean="0"/>
              <a:t>hyperechoic</a:t>
            </a:r>
            <a:r>
              <a:rPr lang="en-US" dirty="0" smtClean="0"/>
              <a:t> region to be chosen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Other procedures : VP shunt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Special </a:t>
            </a:r>
            <a:r>
              <a:rPr lang="en-US" dirty="0" err="1" smtClean="0"/>
              <a:t>burrhole</a:t>
            </a:r>
            <a:r>
              <a:rPr lang="en-US" dirty="0" smtClean="0"/>
              <a:t> transducer &lt; 12mm diameter</a:t>
            </a:r>
          </a:p>
          <a:p>
            <a:endParaRPr lang="en-US" dirty="0" smtClean="0"/>
          </a:p>
          <a:p>
            <a:r>
              <a:rPr lang="en-US" i="1" dirty="0" smtClean="0"/>
              <a:t>use of separate </a:t>
            </a:r>
            <a:r>
              <a:rPr lang="en-US" i="1" dirty="0" err="1" smtClean="0"/>
              <a:t>burrhole</a:t>
            </a:r>
            <a:r>
              <a:rPr lang="en-US" i="1" dirty="0" smtClean="0"/>
              <a:t>/ larger </a:t>
            </a:r>
            <a:r>
              <a:rPr lang="en-US" i="1" dirty="0" err="1" smtClean="0"/>
              <a:t>burrhole</a:t>
            </a:r>
            <a:r>
              <a:rPr lang="en-US" i="1" dirty="0" smtClean="0"/>
              <a:t>, in open </a:t>
            </a:r>
            <a:r>
              <a:rPr lang="en-US" i="1" dirty="0" err="1" smtClean="0"/>
              <a:t>fontanelle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err="1" smtClean="0"/>
              <a:t>Cavernoma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err="1" smtClean="0"/>
              <a:t>Hyperechogenicity</a:t>
            </a:r>
            <a:endParaRPr lang="en-US" dirty="0" smtClean="0"/>
          </a:p>
          <a:p>
            <a:r>
              <a:rPr lang="en-US" dirty="0" smtClean="0"/>
              <a:t>Inhomogeneous- </a:t>
            </a:r>
            <a:r>
              <a:rPr lang="en-US" dirty="0" err="1" smtClean="0"/>
              <a:t>microcalcification</a:t>
            </a:r>
            <a:r>
              <a:rPr lang="en-US" dirty="0" smtClean="0"/>
              <a:t>, cysts, thrombosis</a:t>
            </a:r>
          </a:p>
          <a:p>
            <a:r>
              <a:rPr lang="en-US" dirty="0" smtClean="0"/>
              <a:t>Demarcation- may be </a:t>
            </a:r>
            <a:r>
              <a:rPr lang="en-US" dirty="0" err="1" smtClean="0"/>
              <a:t>be</a:t>
            </a:r>
            <a:r>
              <a:rPr lang="en-US" dirty="0" smtClean="0"/>
              <a:t> sharp (cause- iron ring)</a:t>
            </a:r>
          </a:p>
          <a:p>
            <a:r>
              <a:rPr lang="en-US" dirty="0" smtClean="0"/>
              <a:t>Difficult to identify flow in </a:t>
            </a:r>
            <a:r>
              <a:rPr lang="en-US" dirty="0" err="1" smtClean="0"/>
              <a:t>cavernoma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19256" cy="4131904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French et al. – 1950 </a:t>
            </a:r>
          </a:p>
          <a:p>
            <a:pPr>
              <a:buNone/>
            </a:pPr>
            <a:r>
              <a:rPr lang="en-US" dirty="0" smtClean="0"/>
              <a:t>(A Mode – experimental studies on brain tumor)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Leksell</a:t>
            </a:r>
            <a:r>
              <a:rPr lang="en-US" dirty="0" smtClean="0"/>
              <a:t>- 1954 , SDH localization, later Echoencephalogram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Wild and Reid – 1978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Venous anomaly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Criteria:</a:t>
            </a:r>
          </a:p>
          <a:p>
            <a:pPr>
              <a:buNone/>
            </a:pPr>
            <a:r>
              <a:rPr lang="en-US" dirty="0" smtClean="0"/>
              <a:t> - slow flow (&lt;5 cm/s)</a:t>
            </a:r>
          </a:p>
          <a:p>
            <a:pPr>
              <a:buNone/>
            </a:pPr>
            <a:r>
              <a:rPr lang="en-US" dirty="0" smtClean="0"/>
              <a:t> - flow away from lesion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Other </a:t>
            </a:r>
            <a:r>
              <a:rPr lang="en-US" dirty="0" err="1" smtClean="0"/>
              <a:t>cerebrovascular</a:t>
            </a:r>
            <a:r>
              <a:rPr lang="en-US" dirty="0" smtClean="0"/>
              <a:t> parameters:</a:t>
            </a:r>
          </a:p>
          <a:p>
            <a:pPr>
              <a:buFontTx/>
              <a:buChar char="-"/>
            </a:pPr>
            <a:r>
              <a:rPr lang="en-US" dirty="0" smtClean="0"/>
              <a:t>Peak systolic flow (AVM &gt;300 cm/s), diastolic flow </a:t>
            </a:r>
          </a:p>
          <a:p>
            <a:pPr>
              <a:buFontTx/>
              <a:buChar char="-"/>
            </a:pPr>
            <a:r>
              <a:rPr lang="en-US" dirty="0" smtClean="0"/>
              <a:t>Resistance index (&lt;0.6- AVM)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Other procedures : AVM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IN" dirty="0" smtClean="0"/>
              <a:t>Intra-operative 2D colour-duplex-</a:t>
            </a:r>
            <a:r>
              <a:rPr lang="en-IN" dirty="0" err="1" smtClean="0"/>
              <a:t>sonography</a:t>
            </a:r>
            <a:r>
              <a:rPr lang="en-IN" dirty="0" smtClean="0"/>
              <a:t> for localizing deep-seated AVMs,</a:t>
            </a:r>
          </a:p>
          <a:p>
            <a:endParaRPr lang="en-IN" dirty="0" smtClean="0"/>
          </a:p>
          <a:p>
            <a:r>
              <a:rPr lang="en-IN" dirty="0" smtClean="0"/>
              <a:t>Identifying feeders and draining vessels and for re-section control </a:t>
            </a:r>
          </a:p>
          <a:p>
            <a:endParaRPr lang="en-IN" dirty="0" smtClean="0"/>
          </a:p>
          <a:p>
            <a:r>
              <a:rPr lang="en-IN" dirty="0" smtClean="0"/>
              <a:t>Colour Doppler : measure the </a:t>
            </a:r>
            <a:r>
              <a:rPr lang="en-IN" dirty="0" err="1" smtClean="0"/>
              <a:t>cerebrovascular</a:t>
            </a:r>
            <a:r>
              <a:rPr lang="en-IN" dirty="0" smtClean="0"/>
              <a:t> resistance and differentiate between feeding vessels and en passant vessels.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Other procedures : AVM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IN" dirty="0" smtClean="0"/>
              <a:t>Stereoscopic display or a 3D rendering of the vessels may be helpful to understand the tortuous architecture of the feeding vessels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Image quality and details inferior to MR</a:t>
            </a:r>
          </a:p>
          <a:p>
            <a:endParaRPr lang="en-US" dirty="0" smtClean="0"/>
          </a:p>
          <a:p>
            <a:r>
              <a:rPr lang="en-US" dirty="0" smtClean="0"/>
              <a:t>ROLE- to estimate shifts and correction and vessels of </a:t>
            </a:r>
            <a:r>
              <a:rPr lang="en-US" dirty="0" err="1" smtClean="0"/>
              <a:t>nidus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Other procedures : Aneurysms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2D US for peripheral aneurysms</a:t>
            </a:r>
          </a:p>
          <a:p>
            <a:endParaRPr lang="en-US" dirty="0" smtClean="0"/>
          </a:p>
          <a:p>
            <a:r>
              <a:rPr lang="en-US" dirty="0" smtClean="0"/>
              <a:t>Flow evaluation in distal vessels pre and post clipping (systolic flow, RI)</a:t>
            </a:r>
          </a:p>
          <a:p>
            <a:endParaRPr lang="en-US" dirty="0" smtClean="0"/>
          </a:p>
          <a:p>
            <a:r>
              <a:rPr lang="en-US" dirty="0" smtClean="0"/>
              <a:t>PITFALL: Power Doppler of smaller vessels generates smeared image for navigation</a:t>
            </a:r>
          </a:p>
          <a:p>
            <a:endParaRPr lang="en-US" dirty="0" smtClean="0"/>
          </a:p>
          <a:p>
            <a:r>
              <a:rPr lang="en-US" dirty="0" smtClean="0"/>
              <a:t>ROLE: not clearly defined and needs improvement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Other procedures : decompression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USG to assess need for </a:t>
            </a:r>
            <a:r>
              <a:rPr lang="en-US" dirty="0" err="1" smtClean="0"/>
              <a:t>duraplasty</a:t>
            </a:r>
            <a:r>
              <a:rPr lang="en-US" dirty="0" smtClean="0"/>
              <a:t> in </a:t>
            </a:r>
            <a:r>
              <a:rPr lang="en-US" dirty="0" err="1" smtClean="0"/>
              <a:t>Chiari</a:t>
            </a:r>
            <a:r>
              <a:rPr lang="en-US" dirty="0" smtClean="0"/>
              <a:t> I patients after foramen magnum decompression</a:t>
            </a:r>
          </a:p>
          <a:p>
            <a:endParaRPr lang="en-US" dirty="0" smtClean="0"/>
          </a:p>
          <a:p>
            <a:r>
              <a:rPr lang="en-US" dirty="0" smtClean="0"/>
              <a:t>ROLE:  ? Paradigm shift</a:t>
            </a:r>
          </a:p>
          <a:p>
            <a:pPr>
              <a:buNone/>
            </a:pPr>
            <a:r>
              <a:rPr lang="en-US" dirty="0" smtClean="0"/>
              <a:t>   CSF related complications v/s No </a:t>
            </a:r>
            <a:r>
              <a:rPr lang="en-US" dirty="0" err="1" smtClean="0"/>
              <a:t>duraplasty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2400" dirty="0" smtClean="0">
                <a:solidFill>
                  <a:srgbClr val="0070C0"/>
                </a:solidFill>
              </a:rPr>
              <a:t>Recurrence rates of symptoms twice in moderate and severe cases in bony decompression only patients-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1600" b="1" i="1" dirty="0" err="1" smtClean="0"/>
              <a:t>Mcgirt</a:t>
            </a:r>
            <a:r>
              <a:rPr lang="en-US" sz="1600" b="1" i="1" dirty="0" smtClean="0"/>
              <a:t> et al. </a:t>
            </a:r>
            <a:r>
              <a:rPr lang="en-US" sz="1600" b="1" i="1" dirty="0" err="1" smtClean="0"/>
              <a:t>JNS</a:t>
            </a:r>
            <a:r>
              <a:rPr lang="en-US" sz="1600" b="1" i="1" dirty="0" smtClean="0"/>
              <a:t>- pediatrics, July(1) 2008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LIMITATIONS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/>
          </a:bodyPr>
          <a:lstStyle/>
          <a:p>
            <a:r>
              <a:rPr lang="en-US" dirty="0" smtClean="0"/>
              <a:t>Operator Dependent</a:t>
            </a:r>
          </a:p>
          <a:p>
            <a:endParaRPr lang="en-IN" dirty="0" smtClean="0"/>
          </a:p>
          <a:p>
            <a:r>
              <a:rPr lang="en-IN" dirty="0" smtClean="0"/>
              <a:t>Requires knowledge of </a:t>
            </a:r>
            <a:r>
              <a:rPr lang="en-IN" dirty="0" err="1" smtClean="0"/>
              <a:t>neuroradiologic</a:t>
            </a:r>
            <a:r>
              <a:rPr lang="en-IN" dirty="0" smtClean="0"/>
              <a:t> abnormalities that are not routinely evaluated by </a:t>
            </a:r>
            <a:r>
              <a:rPr lang="en-IN" dirty="0" err="1" smtClean="0"/>
              <a:t>sonography</a:t>
            </a:r>
            <a:r>
              <a:rPr lang="en-IN" dirty="0" smtClean="0"/>
              <a:t>. </a:t>
            </a:r>
          </a:p>
          <a:p>
            <a:endParaRPr lang="en-IN" dirty="0" smtClean="0"/>
          </a:p>
          <a:p>
            <a:r>
              <a:rPr lang="en-IN" dirty="0" smtClean="0"/>
              <a:t>Difficulties in distinguishing a tumour from normal tissue and lesion obscuration by chronic edema. </a:t>
            </a:r>
          </a:p>
          <a:p>
            <a:endParaRPr lang="en-IN" dirty="0" smtClean="0"/>
          </a:p>
          <a:p>
            <a:r>
              <a:rPr lang="en-IN" dirty="0" smtClean="0"/>
              <a:t>CT </a:t>
            </a:r>
            <a:r>
              <a:rPr lang="en-IN" dirty="0" err="1" smtClean="0"/>
              <a:t>stereotaxis</a:t>
            </a:r>
            <a:r>
              <a:rPr lang="en-IN" dirty="0" smtClean="0"/>
              <a:t> and real-time MRI fusion images.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Future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024336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IN" b="1" dirty="0" smtClean="0"/>
              <a:t>1.5D probe</a:t>
            </a:r>
            <a:r>
              <a:rPr lang="en-IN" dirty="0" smtClean="0"/>
              <a:t> 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- thinner image planes at a wider depth   range.</a:t>
            </a:r>
          </a:p>
          <a:p>
            <a:pPr>
              <a:buNone/>
            </a:pPr>
            <a:r>
              <a:rPr lang="en-IN" dirty="0" smtClean="0"/>
              <a:t>   </a:t>
            </a:r>
          </a:p>
          <a:p>
            <a:pPr>
              <a:buNone/>
            </a:pPr>
            <a:r>
              <a:rPr lang="en-IN" dirty="0" smtClean="0"/>
              <a:t>- improve the quality of both tissue imaging and</a:t>
            </a:r>
          </a:p>
          <a:p>
            <a:pPr>
              <a:buNone/>
            </a:pPr>
            <a:r>
              <a:rPr lang="en-IN" dirty="0" smtClean="0"/>
              <a:t>   angiography based on power Doppler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Future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4176464" cy="4968552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Contrast:</a:t>
            </a:r>
          </a:p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b="1" dirty="0" smtClean="0"/>
              <a:t>-</a:t>
            </a:r>
            <a:r>
              <a:rPr lang="en-US" dirty="0" smtClean="0"/>
              <a:t> </a:t>
            </a:r>
            <a:r>
              <a:rPr lang="en-IN" dirty="0" smtClean="0"/>
              <a:t>Thin-shelled micro bubbles (</a:t>
            </a:r>
            <a:r>
              <a:rPr lang="en-IN" dirty="0" err="1" smtClean="0"/>
              <a:t>size~RBCs</a:t>
            </a:r>
            <a:r>
              <a:rPr lang="en-IN" dirty="0" smtClean="0"/>
              <a:t>) very  strong </a:t>
            </a:r>
            <a:r>
              <a:rPr lang="en-IN" dirty="0" err="1" smtClean="0"/>
              <a:t>scatterers</a:t>
            </a:r>
            <a:r>
              <a:rPr lang="en-IN" dirty="0" smtClean="0"/>
              <a:t> of ultrasound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- Size 1-4 um, coupled to </a:t>
            </a:r>
            <a:r>
              <a:rPr lang="en-US" dirty="0" err="1" smtClean="0"/>
              <a:t>galactose</a:t>
            </a:r>
            <a:r>
              <a:rPr lang="en-US" dirty="0" smtClean="0"/>
              <a:t>, albumin (</a:t>
            </a:r>
            <a:r>
              <a:rPr lang="en-US" i="1" dirty="0" err="1" smtClean="0"/>
              <a:t>albunex</a:t>
            </a:r>
            <a:r>
              <a:rPr lang="en-US" i="1" dirty="0" smtClean="0"/>
              <a:t>, </a:t>
            </a:r>
            <a:r>
              <a:rPr lang="en-US" i="1" dirty="0" err="1" smtClean="0"/>
              <a:t>levenist</a:t>
            </a:r>
            <a:r>
              <a:rPr lang="en-US" dirty="0" smtClean="0"/>
              <a:t>)</a:t>
            </a:r>
            <a:endParaRPr lang="en-IN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Administered iv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Increase signal to noise ratio</a:t>
            </a:r>
          </a:p>
          <a:p>
            <a:pPr>
              <a:buFontTx/>
              <a:buChar char="-"/>
            </a:pPr>
            <a:endParaRPr lang="en-IN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Future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4104456" cy="4752528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IN" dirty="0" smtClean="0"/>
              <a:t>Strain imaging:</a:t>
            </a:r>
          </a:p>
          <a:p>
            <a:pPr>
              <a:buNone/>
            </a:pPr>
            <a:r>
              <a:rPr lang="en-IN" dirty="0" smtClean="0"/>
              <a:t>-  Elasticity of brain tissue.</a:t>
            </a:r>
          </a:p>
          <a:p>
            <a:pPr>
              <a:buFontTx/>
              <a:buChar char="-"/>
            </a:pPr>
            <a:r>
              <a:rPr lang="en-US" dirty="0" smtClean="0"/>
              <a:t>Tissue motion of arterial pulsations can US strain images of brain tumors</a:t>
            </a:r>
          </a:p>
          <a:p>
            <a:pPr>
              <a:buNone/>
            </a:pPr>
            <a:r>
              <a:rPr lang="en-US" dirty="0" smtClean="0"/>
              <a:t>   (</a:t>
            </a:r>
            <a:r>
              <a:rPr lang="en-US" dirty="0" err="1" smtClean="0"/>
              <a:t>histologic</a:t>
            </a:r>
            <a:r>
              <a:rPr lang="en-US" dirty="0" smtClean="0"/>
              <a:t> clue)</a:t>
            </a:r>
          </a:p>
          <a:p>
            <a:pPr>
              <a:buFontTx/>
              <a:buChar char="-"/>
            </a:pPr>
            <a:r>
              <a:rPr lang="en-US" dirty="0" smtClean="0"/>
              <a:t>Adjunct to B mode </a:t>
            </a:r>
          </a:p>
          <a:p>
            <a:pPr>
              <a:buFontTx/>
              <a:buChar char="-"/>
            </a:pPr>
            <a:r>
              <a:rPr lang="en-US" dirty="0" smtClean="0"/>
              <a:t>STATUS- under evaluation</a:t>
            </a: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Future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752528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b="1" dirty="0" smtClean="0"/>
              <a:t>HIFU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- Under evaluation for tumor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 MR guided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Physical Principles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99856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Reflection- most important for image buildup</a:t>
            </a:r>
          </a:p>
          <a:p>
            <a:endParaRPr lang="en-US" dirty="0" smtClean="0"/>
          </a:p>
          <a:p>
            <a:r>
              <a:rPr lang="en-US" dirty="0" smtClean="0"/>
              <a:t>Absorption</a:t>
            </a:r>
          </a:p>
          <a:p>
            <a:endParaRPr lang="en-US" dirty="0" smtClean="0"/>
          </a:p>
          <a:p>
            <a:r>
              <a:rPr lang="en-US" dirty="0" smtClean="0"/>
              <a:t>Scattering</a:t>
            </a:r>
            <a:endParaRPr lang="en-IN" dirty="0"/>
          </a:p>
        </p:txBody>
      </p:sp>
      <p:sp>
        <p:nvSpPr>
          <p:cNvPr id="4" name="Right Bracket 3"/>
          <p:cNvSpPr/>
          <p:nvPr/>
        </p:nvSpPr>
        <p:spPr>
          <a:xfrm>
            <a:off x="2987824" y="3933056"/>
            <a:ext cx="73152" cy="914400"/>
          </a:xfrm>
          <a:prstGeom prst="rightBracket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 sz="66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059832" y="4365104"/>
            <a:ext cx="1511024" cy="25152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0" y="414908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Artifacts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USG AIIMS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B- K medical, equipped with linear(vascular), </a:t>
            </a:r>
            <a:r>
              <a:rPr lang="en-US" dirty="0" err="1" smtClean="0"/>
              <a:t>burrhole</a:t>
            </a:r>
            <a:r>
              <a:rPr lang="en-US" dirty="0" smtClean="0"/>
              <a:t>, convex array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Surgeries </a:t>
            </a:r>
          </a:p>
          <a:p>
            <a:r>
              <a:rPr lang="en-US" dirty="0" smtClean="0"/>
              <a:t>Foramen magnum decompression </a:t>
            </a:r>
          </a:p>
          <a:p>
            <a:r>
              <a:rPr lang="en-US" dirty="0" smtClean="0"/>
              <a:t>Intracranial tumor excision</a:t>
            </a:r>
          </a:p>
          <a:p>
            <a:r>
              <a:rPr lang="en-US" dirty="0" smtClean="0"/>
              <a:t>Spinal IM tumor localization</a:t>
            </a:r>
          </a:p>
          <a:p>
            <a:r>
              <a:rPr lang="en-US" dirty="0" smtClean="0"/>
              <a:t>Biopsy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USG – INDIA: PNDT act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IN" dirty="0" smtClean="0"/>
              <a:t>The Pre-natal Diagnostic Techniques Regulation and Prevention of Misuse) Act (1994), 1</a:t>
            </a:r>
            <a:r>
              <a:rPr lang="en-IN" baseline="30000" dirty="0" smtClean="0"/>
              <a:t>st</a:t>
            </a:r>
            <a:r>
              <a:rPr lang="en-IN" dirty="0" smtClean="0"/>
              <a:t> January, 1996 enacted</a:t>
            </a:r>
          </a:p>
          <a:p>
            <a:r>
              <a:rPr lang="en-US" dirty="0" smtClean="0"/>
              <a:t>Amendment 2003</a:t>
            </a:r>
          </a:p>
          <a:p>
            <a:r>
              <a:rPr lang="en-US" dirty="0" smtClean="0"/>
              <a:t>Restricted use of USG for prenatal diagnosis of sex</a:t>
            </a:r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1611624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en-US" sz="9600" dirty="0" smtClean="0"/>
              <a:t>THANK YOU</a:t>
            </a:r>
            <a:endParaRPr lang="en-IN" sz="9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Image Buildup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49424"/>
            <a:ext cx="8219256" cy="3483832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i="1" dirty="0" smtClean="0"/>
              <a:t>Frequency </a:t>
            </a:r>
            <a:r>
              <a:rPr lang="en-US" dirty="0" smtClean="0"/>
              <a:t>:</a:t>
            </a:r>
            <a:r>
              <a:rPr lang="en-US" i="1" dirty="0" smtClean="0"/>
              <a:t> </a:t>
            </a: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High frequency(10MHz)- high resolution, less penetration and vice versa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Focus </a:t>
            </a:r>
            <a:r>
              <a:rPr lang="en-US" dirty="0" smtClean="0"/>
              <a:t>: Beam – narrowing- higher resolution </a:t>
            </a:r>
          </a:p>
          <a:p>
            <a:endParaRPr lang="en-US" i="1" dirty="0" smtClean="0"/>
          </a:p>
          <a:p>
            <a:r>
              <a:rPr lang="en-US" i="1" dirty="0" smtClean="0"/>
              <a:t>Depth </a:t>
            </a:r>
            <a:r>
              <a:rPr lang="en-US" dirty="0" smtClean="0"/>
              <a:t>: Deeper gives more overview.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5576" y="5661248"/>
            <a:ext cx="7632848" cy="523220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50800"/>
          </a:sp3d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AIM – to achieve resolution 25 um at 50 MHz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Machine considerations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Modes  *ABCD</a:t>
            </a:r>
          </a:p>
          <a:p>
            <a:endParaRPr lang="en-US" dirty="0" smtClean="0"/>
          </a:p>
          <a:p>
            <a:r>
              <a:rPr lang="en-US" dirty="0" smtClean="0"/>
              <a:t>Storing features</a:t>
            </a:r>
          </a:p>
          <a:p>
            <a:endParaRPr lang="en-US" dirty="0" smtClean="0"/>
          </a:p>
          <a:p>
            <a:r>
              <a:rPr lang="en-US" dirty="0" smtClean="0"/>
              <a:t>Transducers * </a:t>
            </a:r>
          </a:p>
          <a:p>
            <a:endParaRPr lang="en-US" dirty="0" smtClean="0"/>
          </a:p>
          <a:p>
            <a:r>
              <a:rPr lang="en-US" dirty="0" smtClean="0"/>
              <a:t>Financial considerations</a:t>
            </a:r>
          </a:p>
          <a:p>
            <a:endParaRPr lang="en-IN" dirty="0"/>
          </a:p>
        </p:txBody>
      </p:sp>
      <p:pic>
        <p:nvPicPr>
          <p:cNvPr id="4098" name="Picture 2" descr="C:\Users\Dr Manoj Phalak\Downloads\2012-09-03 16.50.35.jpg"/>
          <p:cNvPicPr>
            <a:picLocks noChangeAspect="1" noChangeArrowheads="1"/>
          </p:cNvPicPr>
          <p:nvPr/>
        </p:nvPicPr>
        <p:blipFill>
          <a:blip r:embed="rId3" cstate="print"/>
          <a:srcRect l="10363" t="17659" r="6326"/>
          <a:stretch>
            <a:fillRect/>
          </a:stretch>
        </p:blipFill>
        <p:spPr bwMode="auto">
          <a:xfrm>
            <a:off x="5436096" y="2204864"/>
            <a:ext cx="3203084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Modes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114800" cy="1899656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A Mode- amplitude mode, depth measurement</a:t>
            </a:r>
          </a:p>
          <a:p>
            <a:pPr>
              <a:buNone/>
            </a:pPr>
            <a:r>
              <a:rPr lang="en-US" dirty="0" smtClean="0"/>
              <a:t>Uses: </a:t>
            </a:r>
          </a:p>
          <a:p>
            <a:r>
              <a:rPr lang="en-US" dirty="0" smtClean="0"/>
              <a:t>Seldom used</a:t>
            </a:r>
          </a:p>
          <a:p>
            <a:r>
              <a:rPr lang="en-US" dirty="0" smtClean="0"/>
              <a:t>Focused beam for calculi Rx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249425"/>
            <a:ext cx="4042792" cy="1899656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B Mode- Brightness mode(real time gray scale display &gt;18fps)</a:t>
            </a:r>
          </a:p>
          <a:p>
            <a:pPr>
              <a:buNone/>
            </a:pPr>
            <a:r>
              <a:rPr lang="en-US" dirty="0" smtClean="0"/>
              <a:t>Uses: </a:t>
            </a:r>
          </a:p>
          <a:p>
            <a:r>
              <a:rPr lang="en-US" dirty="0" smtClean="0"/>
              <a:t>Real time imaging</a:t>
            </a:r>
          </a:p>
          <a:p>
            <a:r>
              <a:rPr lang="en-US" dirty="0" smtClean="0"/>
              <a:t>Widely used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Modes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42792" cy="2547727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C Mode– Color mode</a:t>
            </a:r>
          </a:p>
          <a:p>
            <a:pPr>
              <a:buNone/>
            </a:pPr>
            <a:r>
              <a:rPr lang="en-US" dirty="0" smtClean="0"/>
              <a:t>     - All moving particles encoded with different red and blue shades</a:t>
            </a:r>
          </a:p>
          <a:p>
            <a:pPr>
              <a:buNone/>
            </a:pPr>
            <a:r>
              <a:rPr lang="en-US" dirty="0" smtClean="0"/>
              <a:t>     - Velocity and direction dependent</a:t>
            </a:r>
          </a:p>
          <a:p>
            <a:pPr>
              <a:buNone/>
            </a:pPr>
            <a:r>
              <a:rPr lang="en-US" dirty="0" smtClean="0"/>
              <a:t>Uses: Blood flow/vessels detection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2547728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r>
              <a:rPr lang="en-US" dirty="0" smtClean="0"/>
              <a:t>D Mode- Doppler/power/ </a:t>
            </a:r>
            <a:r>
              <a:rPr lang="en-US" dirty="0" err="1" smtClean="0"/>
              <a:t>angio</a:t>
            </a:r>
            <a:r>
              <a:rPr lang="en-US" dirty="0" smtClean="0"/>
              <a:t> mode</a:t>
            </a:r>
          </a:p>
          <a:p>
            <a:pPr>
              <a:buNone/>
            </a:pPr>
            <a:r>
              <a:rPr lang="en-US" dirty="0" smtClean="0"/>
              <a:t>    - amplitude of moving      structures</a:t>
            </a:r>
          </a:p>
          <a:p>
            <a:pPr>
              <a:buNone/>
            </a:pPr>
            <a:r>
              <a:rPr lang="en-US" dirty="0" smtClean="0"/>
              <a:t>Uses : small/slow flow vessels display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/>
              <a:t>Terminology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49424"/>
            <a:ext cx="8219256" cy="3915880"/>
          </a:xfr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 prstMaterial="matte">
            <a:bevelT/>
          </a:sp3d>
        </p:spPr>
        <p:txBody>
          <a:bodyPr/>
          <a:lstStyle/>
          <a:p>
            <a:pPr>
              <a:buNone/>
            </a:pPr>
            <a:r>
              <a:rPr lang="en-US" dirty="0" smtClean="0"/>
              <a:t>1. Echogenicity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Depends on – Reflections of tissue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Anechogenicity</a:t>
            </a:r>
            <a:r>
              <a:rPr lang="en-US" sz="2400" dirty="0" smtClean="0"/>
              <a:t> : No  </a:t>
            </a:r>
            <a:r>
              <a:rPr lang="en-US" sz="2400" dirty="0" err="1" smtClean="0"/>
              <a:t>echogenicity</a:t>
            </a:r>
            <a:r>
              <a:rPr lang="en-US" sz="2400" dirty="0" smtClean="0"/>
              <a:t>(ventricle)</a:t>
            </a:r>
          </a:p>
          <a:p>
            <a:pPr>
              <a:buFontTx/>
              <a:buChar char="-"/>
            </a:pPr>
            <a:r>
              <a:rPr lang="en-US" sz="2400" dirty="0" smtClean="0"/>
              <a:t>Low Echogenicity: Normal white matter</a:t>
            </a:r>
          </a:p>
          <a:p>
            <a:pPr>
              <a:buFontTx/>
              <a:buChar char="-"/>
            </a:pPr>
            <a:r>
              <a:rPr lang="en-US" sz="2400" dirty="0" smtClean="0"/>
              <a:t>High Echogenicity: </a:t>
            </a:r>
            <a:r>
              <a:rPr lang="en-US" sz="2400" dirty="0" err="1" smtClean="0"/>
              <a:t>Glioma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Hyperechogenicity</a:t>
            </a:r>
            <a:r>
              <a:rPr lang="en-US" sz="2400" dirty="0" smtClean="0"/>
              <a:t>: calcifications/bone- </a:t>
            </a:r>
            <a:r>
              <a:rPr lang="en-US" sz="2400" dirty="0" err="1" smtClean="0"/>
              <a:t>meningiomas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1293</Words>
  <Application>Microsoft Office PowerPoint</Application>
  <PresentationFormat>On-screen Show (4:3)</PresentationFormat>
  <Paragraphs>302</Paragraphs>
  <Slides>42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Urban</vt:lpstr>
      <vt:lpstr>INTRAOPERATIVE ULTRASOUND IN NEUROSURGERY</vt:lpstr>
      <vt:lpstr>MYTHS</vt:lpstr>
      <vt:lpstr>History</vt:lpstr>
      <vt:lpstr>Physical Principles</vt:lpstr>
      <vt:lpstr>Image Buildup </vt:lpstr>
      <vt:lpstr>Machine considerations </vt:lpstr>
      <vt:lpstr>Modes </vt:lpstr>
      <vt:lpstr>Modes </vt:lpstr>
      <vt:lpstr>Terminology</vt:lpstr>
      <vt:lpstr>Terminology</vt:lpstr>
      <vt:lpstr>Artifacts</vt:lpstr>
      <vt:lpstr>Transducers</vt:lpstr>
      <vt:lpstr>Transducers- suited in NSx</vt:lpstr>
      <vt:lpstr>Sterilization</vt:lpstr>
      <vt:lpstr>Getting started</vt:lpstr>
      <vt:lpstr>Applications</vt:lpstr>
      <vt:lpstr>MASS LESION LOCALISATION- cranial</vt:lpstr>
      <vt:lpstr>Cranial Uses</vt:lpstr>
      <vt:lpstr>MASS LESION LOCALISATION- cranial</vt:lpstr>
      <vt:lpstr>Resection control </vt:lpstr>
      <vt:lpstr>MASS LESION LOCALISATION- Spinal</vt:lpstr>
      <vt:lpstr>MASS LESION LOCALISATION- Spinal</vt:lpstr>
      <vt:lpstr>MASS LESION LOCALISATION- Spinal</vt:lpstr>
      <vt:lpstr>Spinal Uses</vt:lpstr>
      <vt:lpstr>Neuronavigation</vt:lpstr>
      <vt:lpstr>Neuronavigation</vt:lpstr>
      <vt:lpstr>Other procedures : Biopsy</vt:lpstr>
      <vt:lpstr>Other procedures : VP shunt </vt:lpstr>
      <vt:lpstr>Cavernoma</vt:lpstr>
      <vt:lpstr>Venous anomaly</vt:lpstr>
      <vt:lpstr>Other procedures : AVM</vt:lpstr>
      <vt:lpstr>Other procedures : AVM</vt:lpstr>
      <vt:lpstr>Other procedures : Aneurysms</vt:lpstr>
      <vt:lpstr>Other procedures : decompression</vt:lpstr>
      <vt:lpstr>LIMITATIONS</vt:lpstr>
      <vt:lpstr>Future</vt:lpstr>
      <vt:lpstr>Future</vt:lpstr>
      <vt:lpstr>Future</vt:lpstr>
      <vt:lpstr>Future</vt:lpstr>
      <vt:lpstr>USG AIIMS</vt:lpstr>
      <vt:lpstr>USG – INDIA: PNDT 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Intraoperative Ultrasound in Neurosurgery</dc:title>
  <dc:creator>hp</dc:creator>
  <cp:lastModifiedBy>RCD</cp:lastModifiedBy>
  <cp:revision>5</cp:revision>
  <dcterms:modified xsi:type="dcterms:W3CDTF">2013-11-23T17:56:39Z</dcterms:modified>
</cp:coreProperties>
</file>